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1" r:id="rId1"/>
  </p:sldMasterIdLst>
  <p:sldIdLst>
    <p:sldId id="263" r:id="rId2"/>
    <p:sldId id="257" r:id="rId3"/>
    <p:sldId id="259" r:id="rId4"/>
    <p:sldId id="260" r:id="rId5"/>
    <p:sldId id="267" r:id="rId6"/>
    <p:sldId id="264" r:id="rId7"/>
    <p:sldId id="265" r:id="rId8"/>
    <p:sldId id="262" r:id="rId9"/>
    <p:sldId id="268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5" d="100"/>
          <a:sy n="65" d="100"/>
        </p:scale>
        <p:origin x="316" y="4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89806E-8E94-473C-AEE7-BE6F15F85533}" type="datetime1">
              <a:rPr lang="en-US" smtClean="0"/>
              <a:t>6/4/2024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B4A918BC-4D43-4B42-B3C0-E7EBE25E6AF0}" type="slidenum">
              <a:rPr lang="en-US" smtClean="0"/>
              <a:pPr/>
              <a:t>‹N°›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344869829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9806E-8E94-473C-AEE7-BE6F15F85533}" type="datetime1">
              <a:rPr lang="en-US" smtClean="0"/>
              <a:t>6/4/2024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A918BC-4D43-4B42-B3C0-E7EBE25E6AF0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3422808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9806E-8E94-473C-AEE7-BE6F15F85533}" type="datetime1">
              <a:rPr lang="en-US" smtClean="0"/>
              <a:t>6/4/2024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A918BC-4D43-4B42-B3C0-E7EBE25E6AF0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1148482"/>
      </p:ext>
    </p:extLst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9806E-8E94-473C-AEE7-BE6F15F85533}" type="datetime1">
              <a:rPr lang="en-US" smtClean="0"/>
              <a:t>6/4/2024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A918BC-4D43-4B42-B3C0-E7EBE25E6AF0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7821004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89806E-8E94-473C-AEE7-BE6F15F85533}" type="datetime1">
              <a:rPr lang="en-US" smtClean="0"/>
              <a:t>6/4/2024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4A918BC-4D43-4B42-B3C0-E7EBE25E6AF0}" type="slidenum">
              <a:rPr lang="en-US" smtClean="0"/>
              <a:pPr/>
              <a:t>‹N°›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286100776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9806E-8E94-473C-AEE7-BE6F15F85533}" type="datetime1">
              <a:rPr lang="en-US" smtClean="0"/>
              <a:t>6/4/2024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A918BC-4D43-4B42-B3C0-E7EBE25E6AF0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5416822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9806E-8E94-473C-AEE7-BE6F15F85533}" type="datetime1">
              <a:rPr lang="en-US" smtClean="0"/>
              <a:t>6/4/2024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A918BC-4D43-4B42-B3C0-E7EBE25E6AF0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1690441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9806E-8E94-473C-AEE7-BE6F15F85533}" type="datetime1">
              <a:rPr lang="en-US" smtClean="0"/>
              <a:t>6/4/2024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A918BC-4D43-4B42-B3C0-E7EBE25E6AF0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0223617"/>
      </p:ext>
    </p:extLst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9806E-8E94-473C-AEE7-BE6F15F85533}" type="datetime1">
              <a:rPr lang="en-US" smtClean="0"/>
              <a:t>6/4/2024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A918BC-4D43-4B42-B3C0-E7EBE25E6AF0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8961962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89806E-8E94-473C-AEE7-BE6F15F85533}" type="datetime1">
              <a:rPr lang="en-US" smtClean="0"/>
              <a:t>6/4/2024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4A918BC-4D43-4B42-B3C0-E7EBE25E6AF0}" type="slidenum">
              <a:rPr lang="en-US" smtClean="0"/>
              <a:pPr/>
              <a:t>‹N°›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449430931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89806E-8E94-473C-AEE7-BE6F15F85533}" type="datetime1">
              <a:rPr lang="en-US" smtClean="0"/>
              <a:t>6/4/2024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4A918BC-4D43-4B42-B3C0-E7EBE25E6AF0}" type="slidenum">
              <a:rPr lang="en-US" smtClean="0"/>
              <a:pPr/>
              <a:t>‹N°›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044796860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6989806E-8E94-473C-AEE7-BE6F15F85533}" type="datetime1">
              <a:rPr lang="en-US" smtClean="0"/>
              <a:t>6/4/2024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B4A918BC-4D43-4B42-B3C0-E7EBE25E6AF0}" type="slidenum">
              <a:rPr lang="en-US" smtClean="0"/>
              <a:pPr/>
              <a:t>‹N°›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8039778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2" r:id="rId1"/>
    <p:sldLayoutId id="2147483733" r:id="rId2"/>
    <p:sldLayoutId id="2147483734" r:id="rId3"/>
    <p:sldLayoutId id="2147483735" r:id="rId4"/>
    <p:sldLayoutId id="2147483736" r:id="rId5"/>
    <p:sldLayoutId id="2147483737" r:id="rId6"/>
    <p:sldLayoutId id="2147483738" r:id="rId7"/>
    <p:sldLayoutId id="2147483739" r:id="rId8"/>
    <p:sldLayoutId id="2147483740" r:id="rId9"/>
    <p:sldLayoutId id="2147483741" r:id="rId10"/>
    <p:sldLayoutId id="2147483742" r:id="rId11"/>
  </p:sldLayoutIdLst>
  <p:hf sldNum="0" hdr="0" ftr="0" dt="0"/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oneTexte 6">
            <a:extLst>
              <a:ext uri="{FF2B5EF4-FFF2-40B4-BE49-F238E27FC236}">
                <a16:creationId xmlns:a16="http://schemas.microsoft.com/office/drawing/2014/main" id="{F505E15A-2994-3714-3CFE-863A222F0493}"/>
              </a:ext>
            </a:extLst>
          </p:cNvPr>
          <p:cNvSpPr txBox="1"/>
          <p:nvPr/>
        </p:nvSpPr>
        <p:spPr>
          <a:xfrm>
            <a:off x="1731818" y="1403928"/>
            <a:ext cx="872836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Transformation des usages numériques dans la société </a:t>
            </a:r>
          </a:p>
          <a:p>
            <a:pPr algn="ctr"/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/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Séminaire annuel, Marsouin – Redon, 30-31 mai 2024 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D7970789-CD19-D08C-444F-0643DBB35085}"/>
              </a:ext>
            </a:extLst>
          </p:cNvPr>
          <p:cNvSpPr txBox="1"/>
          <p:nvPr/>
        </p:nvSpPr>
        <p:spPr>
          <a:xfrm>
            <a:off x="1487055" y="3290455"/>
            <a:ext cx="921789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Illectronisme</a:t>
            </a:r>
            <a:r>
              <a:rPr lang="fr-F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et culture numérique : parcours de formation et logiques d’acculturation</a:t>
            </a: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AD02B410-CD40-ED83-8E13-051EF807B4D3}"/>
              </a:ext>
            </a:extLst>
          </p:cNvPr>
          <p:cNvSpPr txBox="1"/>
          <p:nvPr/>
        </p:nvSpPr>
        <p:spPr>
          <a:xfrm>
            <a:off x="674254" y="5569419"/>
            <a:ext cx="59666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Guillaume </a:t>
            </a:r>
            <a:r>
              <a:rPr lang="fr-F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Jaroussseau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doctorant au CARISM, Université Paris Panthéon-Assas (guillaume.jarousseau75@gmail.com)</a:t>
            </a:r>
          </a:p>
        </p:txBody>
      </p:sp>
    </p:spTree>
    <p:extLst>
      <p:ext uri="{BB962C8B-B14F-4D97-AF65-F5344CB8AC3E}">
        <p14:creationId xmlns:p14="http://schemas.microsoft.com/office/powerpoint/2010/main" val="41341165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92DFD0FA-E97C-A337-064D-975E1DC9D98F}"/>
              </a:ext>
            </a:extLst>
          </p:cNvPr>
          <p:cNvSpPr txBox="1"/>
          <p:nvPr/>
        </p:nvSpPr>
        <p:spPr>
          <a:xfrm>
            <a:off x="1265381" y="1274618"/>
            <a:ext cx="968894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(D)écrire son terrain : entre ethnographie et normes académiques 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75DB2D13-8445-8317-53F8-6FFEBEB4D2D6}"/>
              </a:ext>
            </a:extLst>
          </p:cNvPr>
          <p:cNvSpPr txBox="1"/>
          <p:nvPr/>
        </p:nvSpPr>
        <p:spPr>
          <a:xfrm>
            <a:off x="1403925" y="2517768"/>
            <a:ext cx="9411855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dirty="0">
                <a:solidFill>
                  <a:srgbClr val="000000"/>
                </a:solidFill>
                <a:latin typeface="Times New Roman" panose="02020603050405020304" pitchFamily="18" charset="0"/>
              </a:rPr>
              <a:t>Tr</a:t>
            </a:r>
            <a:r>
              <a:rPr lang="fr-FR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ois savoirs : savoir </a:t>
            </a:r>
            <a:r>
              <a:rPr lang="fr-FR" b="1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voir</a:t>
            </a:r>
            <a:r>
              <a:rPr lang="fr-FR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savoir </a:t>
            </a:r>
            <a:r>
              <a:rPr lang="fr-FR" b="1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être</a:t>
            </a:r>
            <a:r>
              <a:rPr lang="fr-FR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(avec les autres) et savoir </a:t>
            </a:r>
            <a:r>
              <a:rPr lang="fr-FR" b="1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écrire</a:t>
            </a:r>
            <a:r>
              <a:rPr lang="fr-FR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(</a:t>
            </a:r>
            <a:r>
              <a:rPr lang="fr-FR" b="0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Winkin</a:t>
            </a:r>
            <a:r>
              <a:rPr lang="fr-FR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2016)</a:t>
            </a:r>
          </a:p>
          <a:p>
            <a:pPr algn="just"/>
            <a:endParaRPr lang="fr-FR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algn="just"/>
            <a:r>
              <a:rPr lang="fr-FR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La notion de décrire son terrain, au sens de la description comme au sens de la rédaction, soulève différentes questions : Comment </a:t>
            </a:r>
            <a:r>
              <a:rPr lang="fr-FR" b="1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narrer</a:t>
            </a:r>
            <a:r>
              <a:rPr lang="fr-FR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les </a:t>
            </a:r>
            <a:r>
              <a:rPr lang="fr-FR" b="1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incommunications</a:t>
            </a:r>
            <a:r>
              <a:rPr lang="fr-FR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et rendre visible l'</a:t>
            </a:r>
            <a:r>
              <a:rPr lang="fr-FR" b="1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invisible</a:t>
            </a:r>
            <a:r>
              <a:rPr lang="fr-FR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? Quels dispositifs (Appel </a:t>
            </a:r>
            <a:r>
              <a:rPr lang="fr-FR" b="0" i="1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et al</a:t>
            </a:r>
            <a:r>
              <a:rPr lang="fr-FR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., 2010) peuvent être mobilisés pour décrire les phénomènes </a:t>
            </a:r>
            <a:r>
              <a:rPr lang="fr-FR" b="1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(in)communicationnels </a:t>
            </a:r>
            <a:r>
              <a:rPr lang="fr-FR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? </a:t>
            </a:r>
          </a:p>
          <a:p>
            <a:pPr algn="just"/>
            <a:endParaRPr lang="fr-FR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algn="just"/>
            <a:r>
              <a:rPr lang="fr-FR" dirty="0">
                <a:solidFill>
                  <a:srgbClr val="000000"/>
                </a:solidFill>
                <a:latin typeface="Times New Roman" panose="02020603050405020304" pitchFamily="18" charset="0"/>
              </a:rPr>
              <a:t>I</a:t>
            </a:r>
            <a:r>
              <a:rPr lang="fr-FR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l est essentiel de </a:t>
            </a:r>
            <a:r>
              <a:rPr lang="fr-FR" b="1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scruter</a:t>
            </a:r>
            <a:r>
              <a:rPr lang="fr-FR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d’</a:t>
            </a:r>
            <a:r>
              <a:rPr lang="fr-FR" b="1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interroger </a:t>
            </a:r>
            <a:r>
              <a:rPr lang="fr-FR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et  de </a:t>
            </a:r>
            <a:r>
              <a:rPr lang="fr-FR" b="1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s’immerger</a:t>
            </a:r>
            <a:r>
              <a:rPr lang="fr-FR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dans le monde qui nous entoure (</a:t>
            </a:r>
            <a:r>
              <a:rPr lang="fr-FR" b="0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Samè</a:t>
            </a:r>
            <a:r>
              <a:rPr lang="fr-FR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2023). Elle offre l'avantage de générer des connaissances internes (</a:t>
            </a:r>
            <a:r>
              <a:rPr lang="fr-FR" b="0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Althabe</a:t>
            </a:r>
            <a:r>
              <a:rPr lang="fr-FR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1990) et permet de rendre compte de ce qui ne peut être exprimé </a:t>
            </a:r>
            <a:r>
              <a:rPr lang="fr-FR" b="1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verbalement</a:t>
            </a:r>
            <a:r>
              <a:rPr lang="fr-FR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</a:t>
            </a:r>
            <a:endParaRPr lang="fr-FR" b="0" dirty="0">
              <a:effectLst/>
            </a:endParaRPr>
          </a:p>
          <a:p>
            <a:pPr algn="just"/>
            <a:br>
              <a:rPr lang="fr-FR" sz="2000" dirty="0"/>
            </a:br>
            <a:br>
              <a:rPr lang="fr-FR" sz="2000" dirty="0"/>
            </a:br>
            <a:endParaRPr lang="fr-FR" sz="2000" dirty="0"/>
          </a:p>
        </p:txBody>
      </p:sp>
    </p:spTree>
    <p:extLst>
      <p:ext uri="{BB962C8B-B14F-4D97-AF65-F5344CB8AC3E}">
        <p14:creationId xmlns:p14="http://schemas.microsoft.com/office/powerpoint/2010/main" val="41126581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92DFD0FA-E97C-A337-064D-975E1DC9D98F}"/>
              </a:ext>
            </a:extLst>
          </p:cNvPr>
          <p:cNvSpPr txBox="1"/>
          <p:nvPr/>
        </p:nvSpPr>
        <p:spPr>
          <a:xfrm>
            <a:off x="1265381" y="1274618"/>
            <a:ext cx="969818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Comment décrire une acculturation qui relève d’une pratique indicible ? </a:t>
            </a: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53630CB9-FE85-9321-B486-FE2F4D53E986}"/>
              </a:ext>
            </a:extLst>
          </p:cNvPr>
          <p:cNvSpPr txBox="1"/>
          <p:nvPr/>
        </p:nvSpPr>
        <p:spPr>
          <a:xfrm>
            <a:off x="1403925" y="2517768"/>
            <a:ext cx="9411855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Les </a:t>
            </a:r>
            <a:r>
              <a:rPr lang="fr-FR" sz="180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publics en situations </a:t>
            </a:r>
            <a:r>
              <a:rPr lang="fr-FR" sz="1800" b="1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d’</a:t>
            </a:r>
            <a:r>
              <a:rPr lang="fr-FR" sz="1800" b="1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illectronisme</a:t>
            </a:r>
            <a:r>
              <a:rPr lang="fr-FR" sz="1800" b="1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fr-FR" sz="180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(</a:t>
            </a:r>
            <a:r>
              <a:rPr lang="fr-FR" sz="1800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Maroun</a:t>
            </a:r>
            <a:r>
              <a:rPr lang="fr-FR" sz="180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2022) </a:t>
            </a:r>
            <a:r>
              <a:rPr lang="fr-FR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ne possédaient pas la culture numérique nécessaire pour </a:t>
            </a:r>
            <a:r>
              <a:rPr lang="fr-FR" sz="1800" b="1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verbaliser</a:t>
            </a:r>
            <a:r>
              <a:rPr lang="fr-FR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leurs usages et leur apprentissage. Il était compliqué pour eux d’élaborer car ils avaient un manque de </a:t>
            </a:r>
            <a:r>
              <a:rPr lang="fr-FR" sz="1800" b="1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vocabulaire</a:t>
            </a:r>
            <a:r>
              <a:rPr lang="fr-FR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  numérique et d’</a:t>
            </a:r>
            <a:r>
              <a:rPr lang="fr-FR" sz="1800" b="1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auto-réflexivité</a:t>
            </a:r>
            <a:r>
              <a:rPr lang="fr-FR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numérique. </a:t>
            </a:r>
          </a:p>
          <a:p>
            <a:pPr algn="just"/>
            <a:endParaRPr lang="fr-FR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algn="just"/>
            <a:r>
              <a:rPr lang="fr-FR" b="1" dirty="0">
                <a:solidFill>
                  <a:srgbClr val="000000"/>
                </a:solidFill>
                <a:latin typeface="Times New Roman" panose="02020603050405020304" pitchFamily="18" charset="0"/>
              </a:rPr>
              <a:t>L'indicible</a:t>
            </a:r>
            <a:r>
              <a:rPr lang="fr-FR" dirty="0">
                <a:solidFill>
                  <a:srgbClr val="000000"/>
                </a:solidFill>
                <a:latin typeface="Times New Roman" panose="02020603050405020304" pitchFamily="18" charset="0"/>
              </a:rPr>
              <a:t> fait référence à des expériences, des sentiments, ou des concepts qui </a:t>
            </a:r>
            <a:r>
              <a:rPr lang="fr-FR" b="1" dirty="0">
                <a:solidFill>
                  <a:srgbClr val="000000"/>
                </a:solidFill>
                <a:latin typeface="Times New Roman" panose="02020603050405020304" pitchFamily="18" charset="0"/>
              </a:rPr>
              <a:t>dépassent</a:t>
            </a:r>
            <a:r>
              <a:rPr lang="fr-FR" dirty="0">
                <a:solidFill>
                  <a:srgbClr val="000000"/>
                </a:solidFill>
                <a:latin typeface="Times New Roman" panose="02020603050405020304" pitchFamily="18" charset="0"/>
              </a:rPr>
              <a:t> les limites de notre langage ou de notre capacité à </a:t>
            </a:r>
            <a:r>
              <a:rPr lang="fr-FR" b="1" dirty="0">
                <a:solidFill>
                  <a:srgbClr val="000000"/>
                </a:solidFill>
                <a:latin typeface="Times New Roman" panose="02020603050405020304" pitchFamily="18" charset="0"/>
              </a:rPr>
              <a:t>exprimer</a:t>
            </a:r>
            <a:r>
              <a:rPr lang="fr-FR" dirty="0">
                <a:solidFill>
                  <a:srgbClr val="000000"/>
                </a:solidFill>
                <a:latin typeface="Times New Roman" panose="02020603050405020304" pitchFamily="18" charset="0"/>
              </a:rPr>
              <a:t> avec précision : « </a:t>
            </a:r>
            <a:r>
              <a:rPr lang="fr-FR" i="1" dirty="0">
                <a:solidFill>
                  <a:srgbClr val="000000"/>
                </a:solidFill>
                <a:latin typeface="Times New Roman" panose="02020603050405020304" pitchFamily="18" charset="0"/>
              </a:rPr>
              <a:t>L’indicible n’est ni une fantaisie poétique ni le génie du secret, mais une figure nécessaire de certains contextes sociaux</a:t>
            </a:r>
            <a:r>
              <a:rPr lang="fr-FR" dirty="0">
                <a:solidFill>
                  <a:srgbClr val="000000"/>
                </a:solidFill>
                <a:latin typeface="Times New Roman" panose="02020603050405020304" pitchFamily="18" charset="0"/>
              </a:rPr>
              <a:t> » (Von </a:t>
            </a:r>
            <a:r>
              <a:rPr lang="fr-FR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Busekist</a:t>
            </a:r>
            <a:r>
              <a:rPr lang="fr-FR" dirty="0">
                <a:solidFill>
                  <a:srgbClr val="000000"/>
                </a:solidFill>
                <a:latin typeface="Times New Roman" panose="02020603050405020304" pitchFamily="18" charset="0"/>
              </a:rPr>
              <a:t>, 2001).	</a:t>
            </a:r>
          </a:p>
          <a:p>
            <a:pPr algn="just"/>
            <a:endParaRPr lang="fr-FR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algn="just"/>
            <a:r>
              <a:rPr lang="fr-FR" sz="1800" b="1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Problématique</a:t>
            </a:r>
            <a:r>
              <a:rPr lang="fr-FR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: Comment décrire les pratiques numériques des publics qui, au sein de mon système de connaissance, relèvent d’une pratique indicible ?</a:t>
            </a:r>
            <a:endParaRPr lang="fr-FR" b="0" dirty="0">
              <a:effectLst/>
            </a:endParaRPr>
          </a:p>
          <a:p>
            <a:br>
              <a:rPr lang="fr-FR" dirty="0"/>
            </a:br>
            <a:br>
              <a:rPr lang="fr-FR" sz="2000" dirty="0"/>
            </a:br>
            <a:endParaRPr lang="fr-FR" sz="2000" dirty="0"/>
          </a:p>
        </p:txBody>
      </p:sp>
    </p:spTree>
    <p:extLst>
      <p:ext uri="{BB962C8B-B14F-4D97-AF65-F5344CB8AC3E}">
        <p14:creationId xmlns:p14="http://schemas.microsoft.com/office/powerpoint/2010/main" val="36470877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92DFD0FA-E97C-A337-064D-975E1DC9D98F}"/>
              </a:ext>
            </a:extLst>
          </p:cNvPr>
          <p:cNvSpPr txBox="1"/>
          <p:nvPr/>
        </p:nvSpPr>
        <p:spPr>
          <a:xfrm>
            <a:off x="1265382" y="1274618"/>
            <a:ext cx="531091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Protocole méthodologique</a:t>
            </a: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513C2908-DDB8-2E1E-05C3-981633AE05E0}"/>
              </a:ext>
            </a:extLst>
          </p:cNvPr>
          <p:cNvSpPr txBox="1"/>
          <p:nvPr/>
        </p:nvSpPr>
        <p:spPr>
          <a:xfrm>
            <a:off x="1390072" y="1951756"/>
            <a:ext cx="9411855" cy="48628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L’observation </a:t>
            </a:r>
            <a:r>
              <a:rPr lang="fr-FR" sz="1800" b="1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participante</a:t>
            </a:r>
            <a:r>
              <a:rPr lang="fr-FR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impliquait de me poser la question suivante : « </a:t>
            </a:r>
            <a:r>
              <a:rPr lang="fr-FR" sz="1800" b="0" i="1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Comment être à la fois sujet et objet, celui qui agit et celui qui, en quelque sorte, se regarde agir ?</a:t>
            </a:r>
            <a:r>
              <a:rPr lang="fr-FR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» (Bourdieu, 2003) . La dimension participative de mon observation reposait sur le fait que j’étais </a:t>
            </a:r>
            <a:r>
              <a:rPr lang="fr-FR" sz="1800" b="1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acteur</a:t>
            </a:r>
            <a:r>
              <a:rPr lang="fr-FR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et </a:t>
            </a:r>
            <a:r>
              <a:rPr lang="fr-FR" sz="1800" b="1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observateur</a:t>
            </a:r>
            <a:r>
              <a:rPr lang="fr-FR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du phénomène social que j’étudiais (</a:t>
            </a:r>
            <a:r>
              <a:rPr lang="fr-FR" sz="1800" b="0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Samè</a:t>
            </a:r>
            <a:r>
              <a:rPr lang="fr-FR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2021).</a:t>
            </a:r>
          </a:p>
          <a:p>
            <a:pPr algn="just"/>
            <a:endParaRPr lang="fr-FR" sz="1800" i="0" u="none" strike="noStrike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algn="just"/>
            <a:endParaRPr lang="fr-FR" b="0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pPr algn="just"/>
            <a:r>
              <a:rPr lang="fr-FR" dirty="0">
                <a:solidFill>
                  <a:srgbClr val="000000"/>
                </a:solidFill>
                <a:latin typeface="Times New Roman" panose="02020603050405020304" pitchFamily="18" charset="0"/>
              </a:rPr>
              <a:t>J'ai cherché à </a:t>
            </a:r>
            <a:r>
              <a:rPr lang="fr-FR" b="1" dirty="0">
                <a:solidFill>
                  <a:srgbClr val="000000"/>
                </a:solidFill>
                <a:latin typeface="Times New Roman" panose="02020603050405020304" pitchFamily="18" charset="0"/>
              </a:rPr>
              <a:t>diversifier</a:t>
            </a:r>
            <a:r>
              <a:rPr lang="fr-FR" dirty="0">
                <a:solidFill>
                  <a:srgbClr val="000000"/>
                </a:solidFill>
                <a:latin typeface="Times New Roman" panose="02020603050405020304" pitchFamily="18" charset="0"/>
              </a:rPr>
              <a:t> mon espace d'observation en m'installant tantôt </a:t>
            </a:r>
            <a:r>
              <a:rPr lang="fr-FR" b="1" dirty="0">
                <a:solidFill>
                  <a:srgbClr val="000000"/>
                </a:solidFill>
                <a:latin typeface="Times New Roman" panose="02020603050405020304" pitchFamily="18" charset="0"/>
              </a:rPr>
              <a:t>entre</a:t>
            </a:r>
            <a:r>
              <a:rPr lang="fr-FR" dirty="0">
                <a:solidFill>
                  <a:srgbClr val="000000"/>
                </a:solidFill>
                <a:latin typeface="Times New Roman" panose="02020603050405020304" pitchFamily="18" charset="0"/>
              </a:rPr>
              <a:t> les apprenants et le formateur, tantôt </a:t>
            </a:r>
            <a:r>
              <a:rPr lang="fr-FR" b="1" dirty="0">
                <a:solidFill>
                  <a:srgbClr val="000000"/>
                </a:solidFill>
                <a:latin typeface="Times New Roman" panose="02020603050405020304" pitchFamily="18" charset="0"/>
              </a:rPr>
              <a:t>derrière</a:t>
            </a:r>
            <a:r>
              <a:rPr lang="fr-FR" dirty="0">
                <a:solidFill>
                  <a:srgbClr val="000000"/>
                </a:solidFill>
                <a:latin typeface="Times New Roman" panose="02020603050405020304" pitchFamily="18" charset="0"/>
              </a:rPr>
              <a:t> le formateur ou encore derrière les apprenants. J'ai également varié les </a:t>
            </a:r>
            <a:r>
              <a:rPr lang="fr-FR" b="1" dirty="0">
                <a:solidFill>
                  <a:srgbClr val="000000"/>
                </a:solidFill>
                <a:latin typeface="Times New Roman" panose="02020603050405020304" pitchFamily="18" charset="0"/>
              </a:rPr>
              <a:t>points de vue </a:t>
            </a:r>
            <a:r>
              <a:rPr lang="fr-FR" dirty="0">
                <a:solidFill>
                  <a:srgbClr val="000000"/>
                </a:solidFill>
                <a:latin typeface="Times New Roman" panose="02020603050405020304" pitchFamily="18" charset="0"/>
              </a:rPr>
              <a:t>en observant l'ensemble de la </a:t>
            </a:r>
            <a:r>
              <a:rPr lang="fr-FR" b="1" dirty="0">
                <a:solidFill>
                  <a:srgbClr val="000000"/>
                </a:solidFill>
                <a:latin typeface="Times New Roman" panose="02020603050405020304" pitchFamily="18" charset="0"/>
              </a:rPr>
              <a:t>formation</a:t>
            </a:r>
            <a:r>
              <a:rPr lang="fr-FR" dirty="0">
                <a:solidFill>
                  <a:srgbClr val="000000"/>
                </a:solidFill>
                <a:latin typeface="Times New Roman" panose="02020603050405020304" pitchFamily="18" charset="0"/>
              </a:rPr>
              <a:t>, le </a:t>
            </a:r>
            <a:r>
              <a:rPr lang="fr-FR" b="1" dirty="0">
                <a:solidFill>
                  <a:srgbClr val="000000"/>
                </a:solidFill>
                <a:latin typeface="Times New Roman" panose="02020603050405020304" pitchFamily="18" charset="0"/>
              </a:rPr>
              <a:t>formateur</a:t>
            </a:r>
            <a:r>
              <a:rPr lang="fr-FR" dirty="0">
                <a:solidFill>
                  <a:srgbClr val="000000"/>
                </a:solidFill>
                <a:latin typeface="Times New Roman" panose="02020603050405020304" pitchFamily="18" charset="0"/>
              </a:rPr>
              <a:t> seul, le groupe d'apprenants ou encore un apprenant </a:t>
            </a:r>
            <a:r>
              <a:rPr lang="fr-FR" b="1" dirty="0">
                <a:solidFill>
                  <a:srgbClr val="000000"/>
                </a:solidFill>
                <a:latin typeface="Times New Roman" panose="02020603050405020304" pitchFamily="18" charset="0"/>
              </a:rPr>
              <a:t>individuellement</a:t>
            </a:r>
            <a:r>
              <a:rPr lang="fr-FR" dirty="0">
                <a:solidFill>
                  <a:srgbClr val="000000"/>
                </a:solidFill>
                <a:latin typeface="Times New Roman" panose="02020603050405020304" pitchFamily="18" charset="0"/>
              </a:rPr>
              <a:t>.</a:t>
            </a:r>
          </a:p>
          <a:p>
            <a:br>
              <a:rPr lang="fr-FR" dirty="0"/>
            </a:br>
            <a:endParaRPr lang="fr-FR" b="0" dirty="0">
              <a:effectLst/>
            </a:endParaRPr>
          </a:p>
          <a:p>
            <a:br>
              <a:rPr lang="fr-FR" dirty="0"/>
            </a:br>
            <a:endParaRPr lang="fr-FR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br>
              <a:rPr lang="fr-FR" dirty="0"/>
            </a:br>
            <a:br>
              <a:rPr lang="fr-FR" sz="2000" dirty="0"/>
            </a:br>
            <a:endParaRPr lang="fr-FR" sz="2000" dirty="0"/>
          </a:p>
        </p:txBody>
      </p:sp>
    </p:spTree>
    <p:extLst>
      <p:ext uri="{BB962C8B-B14F-4D97-AF65-F5344CB8AC3E}">
        <p14:creationId xmlns:p14="http://schemas.microsoft.com/office/powerpoint/2010/main" val="8963675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2961" y="1101027"/>
            <a:ext cx="6126840" cy="4066306"/>
          </a:xfrm>
          <a:prstGeom prst="rect">
            <a:avLst/>
          </a:prstGeom>
        </p:spPr>
      </p:pic>
      <p:sp>
        <p:nvSpPr>
          <p:cNvPr id="3" name="ZoneTexte 2"/>
          <p:cNvSpPr txBox="1"/>
          <p:nvPr/>
        </p:nvSpPr>
        <p:spPr>
          <a:xfrm>
            <a:off x="1019026" y="5204749"/>
            <a:ext cx="699043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1400" i="1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Le Monde</a:t>
            </a:r>
            <a:r>
              <a:rPr lang="fr-FR" sz="1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, « Démarches administratives sur Internet : en banlieue, l’</a:t>
            </a:r>
            <a:r>
              <a:rPr lang="fr-FR" sz="1400" dirty="0" err="1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illectronisme</a:t>
            </a:r>
            <a:r>
              <a:rPr lang="fr-FR" sz="1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accentue les inégalités », par Robin </a:t>
            </a:r>
            <a:r>
              <a:rPr lang="fr-FR" sz="1400" dirty="0" err="1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Richardot</a:t>
            </a:r>
            <a:r>
              <a:rPr lang="fr-FR" sz="14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, publié le 07/06/2023, En ligne.</a:t>
            </a:r>
          </a:p>
        </p:txBody>
      </p:sp>
      <p:sp>
        <p:nvSpPr>
          <p:cNvPr id="8" name="Rectangle 7"/>
          <p:cNvSpPr/>
          <p:nvPr/>
        </p:nvSpPr>
        <p:spPr>
          <a:xfrm>
            <a:off x="7526866" y="1564519"/>
            <a:ext cx="3259667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fr-FR" b="1" dirty="0">
                <a:solidFill>
                  <a:srgbClr val="000000"/>
                </a:solidFill>
                <a:latin typeface="Times New Roman" panose="02020603050405020304" pitchFamily="18" charset="0"/>
              </a:rPr>
              <a:t>Quatre mois </a:t>
            </a:r>
            <a:r>
              <a:rPr lang="fr-FR" dirty="0">
                <a:solidFill>
                  <a:srgbClr val="000000"/>
                </a:solidFill>
                <a:latin typeface="Times New Roman" panose="02020603050405020304" pitchFamily="18" charset="0"/>
              </a:rPr>
              <a:t>d’observation ethnographique, </a:t>
            </a:r>
            <a:r>
              <a:rPr lang="fr-FR" b="1" dirty="0">
                <a:solidFill>
                  <a:srgbClr val="000000"/>
                </a:solidFill>
                <a:latin typeface="Times New Roman" panose="02020603050405020304" pitchFamily="18" charset="0"/>
              </a:rPr>
              <a:t>27</a:t>
            </a:r>
            <a:r>
              <a:rPr lang="fr-FR" dirty="0">
                <a:solidFill>
                  <a:srgbClr val="000000"/>
                </a:solidFill>
                <a:latin typeface="Times New Roman" panose="02020603050405020304" pitchFamily="18" charset="0"/>
              </a:rPr>
              <a:t> femmes (52 ans en moyenne) et </a:t>
            </a:r>
            <a:r>
              <a:rPr lang="fr-FR" b="1" dirty="0">
                <a:solidFill>
                  <a:srgbClr val="000000"/>
                </a:solidFill>
                <a:latin typeface="Times New Roman" panose="02020603050405020304" pitchFamily="18" charset="0"/>
              </a:rPr>
              <a:t>16</a:t>
            </a:r>
            <a:r>
              <a:rPr lang="fr-FR" dirty="0">
                <a:solidFill>
                  <a:srgbClr val="000000"/>
                </a:solidFill>
                <a:latin typeface="Times New Roman" panose="02020603050405020304" pitchFamily="18" charset="0"/>
              </a:rPr>
              <a:t> hommes (54 ans en moyenne), en situation </a:t>
            </a:r>
            <a:r>
              <a:rPr lang="fr-FR" b="1" dirty="0">
                <a:solidFill>
                  <a:srgbClr val="000000"/>
                </a:solidFill>
                <a:latin typeface="Times New Roman" panose="02020603050405020304" pitchFamily="18" charset="0"/>
              </a:rPr>
              <a:t>d’</a:t>
            </a:r>
            <a:r>
              <a:rPr lang="fr-FR" b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illectronisme</a:t>
            </a:r>
            <a:r>
              <a:rPr lang="fr-FR" dirty="0">
                <a:solidFill>
                  <a:srgbClr val="000000"/>
                </a:solidFill>
                <a:latin typeface="Times New Roman" panose="02020603050405020304" pitchFamily="18" charset="0"/>
              </a:rPr>
              <a:t> et en </a:t>
            </a:r>
            <a:r>
              <a:rPr lang="fr-FR" b="1" dirty="0">
                <a:solidFill>
                  <a:srgbClr val="000000"/>
                </a:solidFill>
                <a:latin typeface="Times New Roman" panose="02020603050405020304" pitchFamily="18" charset="0"/>
              </a:rPr>
              <a:t>recherche</a:t>
            </a:r>
            <a:r>
              <a:rPr lang="fr-FR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fr-FR" b="1" dirty="0">
                <a:solidFill>
                  <a:srgbClr val="000000"/>
                </a:solidFill>
                <a:latin typeface="Times New Roman" panose="02020603050405020304" pitchFamily="18" charset="0"/>
              </a:rPr>
              <a:t>d’emploi</a:t>
            </a:r>
            <a:r>
              <a:rPr lang="fr-FR" dirty="0">
                <a:solidFill>
                  <a:srgbClr val="000000"/>
                </a:solidFill>
                <a:latin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7567643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92DFD0FA-E97C-A337-064D-975E1DC9D98F}"/>
              </a:ext>
            </a:extLst>
          </p:cNvPr>
          <p:cNvSpPr txBox="1"/>
          <p:nvPr/>
        </p:nvSpPr>
        <p:spPr>
          <a:xfrm>
            <a:off x="1265380" y="1274618"/>
            <a:ext cx="976283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Verbaliser l’indicible par (d)écrire le geste</a:t>
            </a: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393EACE6-1BDE-326C-614B-ED3D0723FC65}"/>
              </a:ext>
            </a:extLst>
          </p:cNvPr>
          <p:cNvSpPr txBox="1"/>
          <p:nvPr/>
        </p:nvSpPr>
        <p:spPr>
          <a:xfrm>
            <a:off x="1327725" y="1235948"/>
            <a:ext cx="9638146" cy="56220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78105" indent="457200" algn="just" rtl="0">
              <a:spcBef>
                <a:spcPts val="770"/>
              </a:spcBef>
              <a:spcAft>
                <a:spcPts val="0"/>
              </a:spcAft>
            </a:pPr>
            <a:r>
              <a:rPr lang="fr-FR" dirty="0">
                <a:solidFill>
                  <a:srgbClr val="000000"/>
                </a:solidFill>
                <a:latin typeface="Times New Roman" panose="02020603050405020304" pitchFamily="18" charset="0"/>
              </a:rPr>
              <a:t>																		     </a:t>
            </a:r>
          </a:p>
          <a:p>
            <a:pPr marR="78105" indent="457200" algn="just">
              <a:spcBef>
                <a:spcPts val="770"/>
              </a:spcBef>
            </a:pPr>
            <a:r>
              <a:rPr lang="fr-FR" dirty="0">
                <a:solidFill>
                  <a:srgbClr val="000000"/>
                </a:solidFill>
                <a:latin typeface="Times New Roman" panose="02020603050405020304" pitchFamily="18" charset="0"/>
              </a:rPr>
              <a:t>																	    														 							     </a:t>
            </a:r>
            <a:r>
              <a:rPr lang="fr-FR" b="1" dirty="0">
                <a:solidFill>
                  <a:srgbClr val="000000"/>
                </a:solidFill>
                <a:latin typeface="Times New Roman" panose="02020603050405020304" pitchFamily="18" charset="0"/>
              </a:rPr>
              <a:t>L'indicibilité</a:t>
            </a:r>
            <a:r>
              <a:rPr lang="fr-FR" dirty="0">
                <a:solidFill>
                  <a:srgbClr val="000000"/>
                </a:solidFill>
                <a:latin typeface="Times New Roman" panose="02020603050405020304" pitchFamily="18" charset="0"/>
              </a:rPr>
              <a:t> d'un propos ou d'une expérience n'est </a:t>
            </a:r>
            <a:r>
              <a:rPr lang="fr-FR" b="1" dirty="0">
                <a:solidFill>
                  <a:srgbClr val="000000"/>
                </a:solidFill>
                <a:latin typeface="Times New Roman" panose="02020603050405020304" pitchFamily="18" charset="0"/>
              </a:rPr>
              <a:t>pas universelle</a:t>
            </a:r>
            <a:r>
              <a:rPr lang="fr-FR" dirty="0">
                <a:solidFill>
                  <a:srgbClr val="000000"/>
                </a:solidFill>
                <a:latin typeface="Times New Roman" panose="02020603050405020304" pitchFamily="18" charset="0"/>
              </a:rPr>
              <a:t>, mais est intrinsèquement lié à la capacité de </a:t>
            </a:r>
            <a:r>
              <a:rPr lang="fr-FR" b="1" dirty="0">
                <a:solidFill>
                  <a:srgbClr val="000000"/>
                </a:solidFill>
                <a:latin typeface="Times New Roman" panose="02020603050405020304" pitchFamily="18" charset="0"/>
              </a:rPr>
              <a:t>l'émetteur</a:t>
            </a:r>
            <a:r>
              <a:rPr lang="fr-FR" dirty="0">
                <a:solidFill>
                  <a:srgbClr val="000000"/>
                </a:solidFill>
                <a:latin typeface="Times New Roman" panose="02020603050405020304" pitchFamily="18" charset="0"/>
              </a:rPr>
              <a:t> à </a:t>
            </a:r>
            <a:r>
              <a:rPr lang="fr-FR" b="1" dirty="0">
                <a:solidFill>
                  <a:srgbClr val="000000"/>
                </a:solidFill>
                <a:latin typeface="Times New Roman" panose="02020603050405020304" pitchFamily="18" charset="0"/>
              </a:rPr>
              <a:t>s’exprimer</a:t>
            </a:r>
            <a:r>
              <a:rPr lang="fr-FR" dirty="0">
                <a:solidFill>
                  <a:srgbClr val="000000"/>
                </a:solidFill>
                <a:latin typeface="Times New Roman" panose="02020603050405020304" pitchFamily="18" charset="0"/>
              </a:rPr>
              <a:t> et à celle du </a:t>
            </a:r>
            <a:r>
              <a:rPr lang="fr-FR" b="1" dirty="0">
                <a:solidFill>
                  <a:srgbClr val="000000"/>
                </a:solidFill>
                <a:latin typeface="Times New Roman" panose="02020603050405020304" pitchFamily="18" charset="0"/>
              </a:rPr>
              <a:t>récepteur</a:t>
            </a:r>
            <a:r>
              <a:rPr lang="fr-FR" dirty="0">
                <a:solidFill>
                  <a:srgbClr val="000000"/>
                </a:solidFill>
                <a:latin typeface="Times New Roman" panose="02020603050405020304" pitchFamily="18" charset="0"/>
              </a:rPr>
              <a:t> à </a:t>
            </a:r>
            <a:r>
              <a:rPr lang="fr-FR" b="1" dirty="0">
                <a:solidFill>
                  <a:srgbClr val="000000"/>
                </a:solidFill>
                <a:latin typeface="Times New Roman" panose="02020603050405020304" pitchFamily="18" charset="0"/>
              </a:rPr>
              <a:t>comprendre</a:t>
            </a:r>
            <a:r>
              <a:rPr lang="fr-FR" dirty="0">
                <a:solidFill>
                  <a:srgbClr val="000000"/>
                </a:solidFill>
                <a:latin typeface="Times New Roman" panose="02020603050405020304" pitchFamily="18" charset="0"/>
              </a:rPr>
              <a:t>.</a:t>
            </a:r>
          </a:p>
          <a:p>
            <a:pPr marR="78105" indent="457200" algn="just">
              <a:spcBef>
                <a:spcPts val="770"/>
              </a:spcBef>
            </a:pPr>
            <a:r>
              <a:rPr lang="fr-FR" dirty="0">
                <a:solidFill>
                  <a:srgbClr val="000000"/>
                </a:solidFill>
                <a:latin typeface="Times New Roman" panose="02020603050405020304" pitchFamily="18" charset="0"/>
              </a:rPr>
              <a:t>																		        Le problème étant qu’en tant que chercheur </a:t>
            </a:r>
            <a:r>
              <a:rPr lang="fr-FR" b="1" dirty="0">
                <a:solidFill>
                  <a:srgbClr val="000000"/>
                </a:solidFill>
                <a:latin typeface="Times New Roman" panose="02020603050405020304" pitchFamily="18" charset="0"/>
              </a:rPr>
              <a:t>acculturé</a:t>
            </a:r>
            <a:r>
              <a:rPr lang="fr-FR" dirty="0">
                <a:solidFill>
                  <a:srgbClr val="000000"/>
                </a:solidFill>
                <a:latin typeface="Times New Roman" panose="02020603050405020304" pitchFamily="18" charset="0"/>
              </a:rPr>
              <a:t> au numérique, le premier risque en arrivant sur le </a:t>
            </a:r>
            <a:r>
              <a:rPr lang="fr-FR" b="1" dirty="0">
                <a:solidFill>
                  <a:srgbClr val="000000"/>
                </a:solidFill>
                <a:latin typeface="Times New Roman" panose="02020603050405020304" pitchFamily="18" charset="0"/>
              </a:rPr>
              <a:t>terrain</a:t>
            </a:r>
            <a:r>
              <a:rPr lang="fr-FR" dirty="0">
                <a:solidFill>
                  <a:srgbClr val="000000"/>
                </a:solidFill>
                <a:latin typeface="Times New Roman" panose="02020603050405020304" pitchFamily="18" charset="0"/>
              </a:rPr>
              <a:t> était de penser que « </a:t>
            </a:r>
            <a:r>
              <a:rPr lang="fr-FR" i="1" dirty="0">
                <a:solidFill>
                  <a:srgbClr val="000000"/>
                </a:solidFill>
                <a:latin typeface="Times New Roman" panose="02020603050405020304" pitchFamily="18" charset="0"/>
              </a:rPr>
              <a:t>le réel se donne à voir </a:t>
            </a:r>
            <a:r>
              <a:rPr lang="fr-FR" dirty="0">
                <a:solidFill>
                  <a:srgbClr val="000000"/>
                </a:solidFill>
                <a:latin typeface="Times New Roman" panose="02020603050405020304" pitchFamily="18" charset="0"/>
              </a:rPr>
              <a:t>» (</a:t>
            </a:r>
            <a:r>
              <a:rPr lang="fr-FR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Arborio</a:t>
            </a:r>
            <a:r>
              <a:rPr lang="fr-FR" dirty="0">
                <a:solidFill>
                  <a:srgbClr val="000000"/>
                </a:solidFill>
                <a:latin typeface="Times New Roman" panose="02020603050405020304" pitchFamily="18" charset="0"/>
              </a:rPr>
              <a:t>, 2007) avec l’idée que le terrain que j’observais était à « </a:t>
            </a:r>
            <a:r>
              <a:rPr lang="fr-FR" i="1" dirty="0">
                <a:solidFill>
                  <a:srgbClr val="000000"/>
                </a:solidFill>
                <a:latin typeface="Times New Roman" panose="02020603050405020304" pitchFamily="18" charset="0"/>
              </a:rPr>
              <a:t>portée de regard </a:t>
            </a:r>
            <a:r>
              <a:rPr lang="fr-FR" dirty="0">
                <a:solidFill>
                  <a:srgbClr val="000000"/>
                </a:solidFill>
                <a:latin typeface="Times New Roman" panose="02020603050405020304" pitchFamily="18" charset="0"/>
              </a:rPr>
              <a:t>» (</a:t>
            </a:r>
            <a:r>
              <a:rPr lang="fr-FR" i="1" dirty="0">
                <a:solidFill>
                  <a:srgbClr val="000000"/>
                </a:solidFill>
                <a:latin typeface="Times New Roman" panose="02020603050405020304" pitchFamily="18" charset="0"/>
              </a:rPr>
              <a:t>Ibid</a:t>
            </a:r>
            <a:r>
              <a:rPr lang="fr-FR" dirty="0">
                <a:solidFill>
                  <a:srgbClr val="000000"/>
                </a:solidFill>
                <a:latin typeface="Times New Roman" panose="02020603050405020304" pitchFamily="18" charset="0"/>
              </a:rPr>
              <a:t>.). Ainsi, cet apprentissage devient </a:t>
            </a:r>
            <a:r>
              <a:rPr lang="fr-FR" b="1" dirty="0">
                <a:solidFill>
                  <a:srgbClr val="000000"/>
                </a:solidFill>
                <a:latin typeface="Times New Roman" panose="02020603050405020304" pitchFamily="18" charset="0"/>
              </a:rPr>
              <a:t>doublement indicible </a:t>
            </a:r>
            <a:r>
              <a:rPr lang="fr-FR" dirty="0">
                <a:solidFill>
                  <a:srgbClr val="000000"/>
                </a:solidFill>
                <a:latin typeface="Times New Roman" panose="02020603050405020304" pitchFamily="18" charset="0"/>
              </a:rPr>
              <a:t>: obscurci par les </a:t>
            </a:r>
            <a:r>
              <a:rPr lang="fr-FR" b="1" dirty="0">
                <a:solidFill>
                  <a:srgbClr val="000000"/>
                </a:solidFill>
                <a:latin typeface="Times New Roman" panose="02020603050405020304" pitchFamily="18" charset="0"/>
              </a:rPr>
              <a:t>difficultés</a:t>
            </a:r>
            <a:r>
              <a:rPr lang="fr-FR" dirty="0">
                <a:solidFill>
                  <a:srgbClr val="000000"/>
                </a:solidFill>
                <a:latin typeface="Times New Roman" panose="02020603050405020304" pitchFamily="18" charset="0"/>
              </a:rPr>
              <a:t> des </a:t>
            </a:r>
            <a:r>
              <a:rPr lang="fr-FR" b="1" dirty="0">
                <a:solidFill>
                  <a:srgbClr val="000000"/>
                </a:solidFill>
                <a:latin typeface="Times New Roman" panose="02020603050405020304" pitchFamily="18" charset="0"/>
              </a:rPr>
              <a:t>apprenants</a:t>
            </a:r>
            <a:r>
              <a:rPr lang="fr-FR" dirty="0">
                <a:solidFill>
                  <a:srgbClr val="000000"/>
                </a:solidFill>
                <a:latin typeface="Times New Roman" panose="02020603050405020304" pitchFamily="18" charset="0"/>
              </a:rPr>
              <a:t> et par mes </a:t>
            </a:r>
            <a:r>
              <a:rPr lang="fr-FR" b="1" dirty="0">
                <a:solidFill>
                  <a:srgbClr val="000000"/>
                </a:solidFill>
                <a:latin typeface="Times New Roman" panose="02020603050405020304" pitchFamily="18" charset="0"/>
              </a:rPr>
              <a:t>propres filtres </a:t>
            </a:r>
            <a:r>
              <a:rPr lang="fr-FR" dirty="0">
                <a:solidFill>
                  <a:srgbClr val="000000"/>
                </a:solidFill>
                <a:latin typeface="Times New Roman" panose="02020603050405020304" pitchFamily="18" charset="0"/>
              </a:rPr>
              <a:t>de compréhension numérique.</a:t>
            </a:r>
            <a:r>
              <a:rPr lang="fr-FR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										         	</a:t>
            </a:r>
            <a:br>
              <a:rPr lang="fr-FR" dirty="0"/>
            </a:br>
            <a:r>
              <a:rPr lang="fr-FR" dirty="0">
                <a:solidFill>
                  <a:srgbClr val="000000"/>
                </a:solidFill>
                <a:latin typeface="Times New Roman" panose="02020603050405020304" pitchFamily="18" charset="0"/>
              </a:rPr>
              <a:t>Le fait d'observer un phénomène </a:t>
            </a:r>
            <a:r>
              <a:rPr lang="fr-FR" b="1" dirty="0">
                <a:solidFill>
                  <a:srgbClr val="000000"/>
                </a:solidFill>
                <a:latin typeface="Times New Roman" panose="02020603050405020304" pitchFamily="18" charset="0"/>
              </a:rPr>
              <a:t>doublement indicible </a:t>
            </a:r>
            <a:r>
              <a:rPr lang="fr-FR" dirty="0">
                <a:solidFill>
                  <a:srgbClr val="000000"/>
                </a:solidFill>
                <a:latin typeface="Times New Roman" panose="02020603050405020304" pitchFamily="18" charset="0"/>
              </a:rPr>
              <a:t>et de ne pas uniquement décrire l'observable </a:t>
            </a:r>
            <a:r>
              <a:rPr lang="fr-FR" i="1" dirty="0">
                <a:solidFill>
                  <a:srgbClr val="000000"/>
                </a:solidFill>
                <a:latin typeface="Times New Roman" panose="02020603050405020304" pitchFamily="18" charset="0"/>
              </a:rPr>
              <a:t>a priori </a:t>
            </a:r>
            <a:r>
              <a:rPr lang="fr-FR" dirty="0">
                <a:solidFill>
                  <a:srgbClr val="000000"/>
                </a:solidFill>
                <a:latin typeface="Times New Roman" panose="02020603050405020304" pitchFamily="18" charset="0"/>
              </a:rPr>
              <a:t>d'un usage numérique m’a demandé de développer mon </a:t>
            </a:r>
            <a:r>
              <a:rPr lang="fr-FR" b="1" dirty="0">
                <a:solidFill>
                  <a:srgbClr val="000000"/>
                </a:solidFill>
                <a:latin typeface="Times New Roman" panose="02020603050405020304" pitchFamily="18" charset="0"/>
              </a:rPr>
              <a:t>savoir-voir </a:t>
            </a:r>
            <a:r>
              <a:rPr lang="fr-FR" dirty="0">
                <a:solidFill>
                  <a:srgbClr val="000000"/>
                </a:solidFill>
                <a:latin typeface="Times New Roman" panose="02020603050405020304" pitchFamily="18" charset="0"/>
              </a:rPr>
              <a:t>(</a:t>
            </a:r>
            <a:r>
              <a:rPr lang="fr-FR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Winkin</a:t>
            </a:r>
            <a:r>
              <a:rPr lang="fr-FR" dirty="0">
                <a:solidFill>
                  <a:srgbClr val="000000"/>
                </a:solidFill>
                <a:latin typeface="Times New Roman" panose="02020603050405020304" pitchFamily="18" charset="0"/>
              </a:rPr>
              <a:t>, 2016).</a:t>
            </a:r>
            <a:br>
              <a:rPr lang="fr-FR" dirty="0"/>
            </a:br>
            <a:endParaRPr lang="fr-FR" b="0" dirty="0">
              <a:effectLst/>
            </a:endParaRPr>
          </a:p>
          <a:p>
            <a:br>
              <a:rPr lang="fr-FR" dirty="0"/>
            </a:br>
            <a:endParaRPr lang="fr-FR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br>
              <a:rPr lang="fr-FR" dirty="0"/>
            </a:br>
            <a:br>
              <a:rPr lang="fr-FR" sz="2000" dirty="0"/>
            </a:br>
            <a:endParaRPr lang="fr-FR" sz="2000" dirty="0"/>
          </a:p>
        </p:txBody>
      </p:sp>
    </p:spTree>
    <p:extLst>
      <p:ext uri="{BB962C8B-B14F-4D97-AF65-F5344CB8AC3E}">
        <p14:creationId xmlns:p14="http://schemas.microsoft.com/office/powerpoint/2010/main" val="38326387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92DFD0FA-E97C-A337-064D-975E1DC9D98F}"/>
              </a:ext>
            </a:extLst>
          </p:cNvPr>
          <p:cNvSpPr txBox="1"/>
          <p:nvPr/>
        </p:nvSpPr>
        <p:spPr>
          <a:xfrm>
            <a:off x="1265381" y="1274618"/>
            <a:ext cx="957657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 Couper le son »</a:t>
            </a:r>
            <a:r>
              <a:rPr lang="fr-F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pour mieux observer le geste </a:t>
            </a:r>
            <a:r>
              <a:rPr lang="fr-F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53630CB9-FE85-9321-B486-FE2F4D53E986}"/>
              </a:ext>
            </a:extLst>
          </p:cNvPr>
          <p:cNvSpPr txBox="1"/>
          <p:nvPr/>
        </p:nvSpPr>
        <p:spPr>
          <a:xfrm>
            <a:off x="1430096" y="1947227"/>
            <a:ext cx="9411855" cy="37548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dirty="0">
                <a:solidFill>
                  <a:srgbClr val="000000"/>
                </a:solidFill>
                <a:latin typeface="Times New Roman" panose="02020603050405020304" pitchFamily="18" charset="0"/>
              </a:rPr>
              <a:t>L'observation des </a:t>
            </a:r>
            <a:r>
              <a:rPr lang="fr-FR" b="1" dirty="0">
                <a:solidFill>
                  <a:srgbClr val="000000"/>
                </a:solidFill>
                <a:latin typeface="Times New Roman" panose="02020603050405020304" pitchFamily="18" charset="0"/>
              </a:rPr>
              <a:t>interactions physiques</a:t>
            </a:r>
            <a:r>
              <a:rPr lang="fr-FR" dirty="0">
                <a:solidFill>
                  <a:srgbClr val="000000"/>
                </a:solidFill>
                <a:latin typeface="Times New Roman" panose="02020603050405020304" pitchFamily="18" charset="0"/>
              </a:rPr>
              <a:t>, comme les </a:t>
            </a:r>
            <a:r>
              <a:rPr lang="fr-FR" b="1" dirty="0">
                <a:solidFill>
                  <a:srgbClr val="000000"/>
                </a:solidFill>
                <a:latin typeface="Times New Roman" panose="02020603050405020304" pitchFamily="18" charset="0"/>
              </a:rPr>
              <a:t>mouvements</a:t>
            </a:r>
            <a:r>
              <a:rPr lang="fr-FR" dirty="0">
                <a:solidFill>
                  <a:srgbClr val="000000"/>
                </a:solidFill>
                <a:latin typeface="Times New Roman" panose="02020603050405020304" pitchFamily="18" charset="0"/>
              </a:rPr>
              <a:t> des mains et des doigts sur le clavier ou l'utilisation de la souris, est cruciale pour analyser le </a:t>
            </a:r>
            <a:r>
              <a:rPr lang="fr-FR" b="1" dirty="0">
                <a:solidFill>
                  <a:srgbClr val="000000"/>
                </a:solidFill>
                <a:latin typeface="Times New Roman" panose="02020603050405020304" pitchFamily="18" charset="0"/>
              </a:rPr>
              <a:t>niveau d’aisance </a:t>
            </a:r>
            <a:r>
              <a:rPr lang="fr-FR" dirty="0">
                <a:solidFill>
                  <a:srgbClr val="000000"/>
                </a:solidFill>
                <a:latin typeface="Times New Roman" panose="02020603050405020304" pitchFamily="18" charset="0"/>
              </a:rPr>
              <a:t>numérique d'une personne. </a:t>
            </a:r>
          </a:p>
          <a:p>
            <a:pPr algn="just"/>
            <a:endParaRPr lang="fr-FR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algn="just"/>
            <a:r>
              <a:rPr lang="fr-FR" dirty="0">
                <a:solidFill>
                  <a:srgbClr val="000000"/>
                </a:solidFill>
                <a:latin typeface="Times New Roman" panose="02020603050405020304" pitchFamily="18" charset="0"/>
              </a:rPr>
              <a:t>L’observation des </a:t>
            </a:r>
            <a:r>
              <a:rPr lang="fr-FR" b="1" dirty="0">
                <a:solidFill>
                  <a:srgbClr val="000000"/>
                </a:solidFill>
                <a:latin typeface="Times New Roman" panose="02020603050405020304" pitchFamily="18" charset="0"/>
              </a:rPr>
              <a:t>interactions réactionnelles</a:t>
            </a:r>
            <a:r>
              <a:rPr lang="fr-FR" dirty="0">
                <a:solidFill>
                  <a:srgbClr val="000000"/>
                </a:solidFill>
                <a:latin typeface="Times New Roman" panose="02020603050405020304" pitchFamily="18" charset="0"/>
              </a:rPr>
              <a:t>, telles que les </a:t>
            </a:r>
            <a:r>
              <a:rPr lang="fr-FR" b="1" dirty="0">
                <a:solidFill>
                  <a:srgbClr val="000000"/>
                </a:solidFill>
                <a:latin typeface="Times New Roman" panose="02020603050405020304" pitchFamily="18" charset="0"/>
              </a:rPr>
              <a:t>expressions faciales </a:t>
            </a:r>
            <a:r>
              <a:rPr lang="fr-FR" dirty="0">
                <a:solidFill>
                  <a:srgbClr val="000000"/>
                </a:solidFill>
                <a:latin typeface="Times New Roman" panose="02020603050405020304" pitchFamily="18" charset="0"/>
              </a:rPr>
              <a:t>et le langage corporel, révèle les efforts de </a:t>
            </a:r>
            <a:r>
              <a:rPr lang="fr-FR" b="1" dirty="0">
                <a:solidFill>
                  <a:srgbClr val="000000"/>
                </a:solidFill>
                <a:latin typeface="Times New Roman" panose="02020603050405020304" pitchFamily="18" charset="0"/>
              </a:rPr>
              <a:t>concentration</a:t>
            </a:r>
            <a:r>
              <a:rPr lang="fr-FR" dirty="0">
                <a:solidFill>
                  <a:srgbClr val="000000"/>
                </a:solidFill>
                <a:latin typeface="Times New Roman" panose="02020603050405020304" pitchFamily="18" charset="0"/>
              </a:rPr>
              <a:t> et la </a:t>
            </a:r>
            <a:r>
              <a:rPr lang="fr-FR" b="1" dirty="0">
                <a:solidFill>
                  <a:srgbClr val="000000"/>
                </a:solidFill>
                <a:latin typeface="Times New Roman" panose="02020603050405020304" pitchFamily="18" charset="0"/>
              </a:rPr>
              <a:t>frustration</a:t>
            </a:r>
            <a:r>
              <a:rPr lang="fr-FR" dirty="0">
                <a:solidFill>
                  <a:srgbClr val="000000"/>
                </a:solidFill>
                <a:latin typeface="Times New Roman" panose="02020603050405020304" pitchFamily="18" charset="0"/>
              </a:rPr>
              <a:t> liée aux obstacles difficiles à verbaliser. </a:t>
            </a:r>
          </a:p>
          <a:p>
            <a:pPr algn="just"/>
            <a:endParaRPr lang="fr-FR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algn="just"/>
            <a:r>
              <a:rPr lang="fr-FR" dirty="0">
                <a:solidFill>
                  <a:srgbClr val="000000"/>
                </a:solidFill>
                <a:latin typeface="Times New Roman" panose="02020603050405020304" pitchFamily="18" charset="0"/>
              </a:rPr>
              <a:t>L’observation des </a:t>
            </a:r>
            <a:r>
              <a:rPr lang="fr-FR" b="1" dirty="0">
                <a:solidFill>
                  <a:srgbClr val="000000"/>
                </a:solidFill>
                <a:latin typeface="Times New Roman" panose="02020603050405020304" pitchFamily="18" charset="0"/>
              </a:rPr>
              <a:t>interactions sociales faibles</a:t>
            </a:r>
            <a:r>
              <a:rPr lang="fr-FR" dirty="0">
                <a:solidFill>
                  <a:srgbClr val="000000"/>
                </a:solidFill>
                <a:latin typeface="Times New Roman" panose="02020603050405020304" pitchFamily="18" charset="0"/>
              </a:rPr>
              <a:t>, notamment les communications </a:t>
            </a:r>
            <a:r>
              <a:rPr lang="fr-FR" b="1" dirty="0">
                <a:solidFill>
                  <a:srgbClr val="000000"/>
                </a:solidFill>
                <a:latin typeface="Times New Roman" panose="02020603050405020304" pitchFamily="18" charset="0"/>
              </a:rPr>
              <a:t>non verbales </a:t>
            </a:r>
            <a:r>
              <a:rPr lang="fr-FR" dirty="0">
                <a:solidFill>
                  <a:srgbClr val="000000"/>
                </a:solidFill>
                <a:latin typeface="Times New Roman" panose="02020603050405020304" pitchFamily="18" charset="0"/>
              </a:rPr>
              <a:t>entre les participants, met en évidence les </a:t>
            </a:r>
            <a:r>
              <a:rPr lang="fr-FR" b="1" dirty="0">
                <a:solidFill>
                  <a:srgbClr val="000000"/>
                </a:solidFill>
                <a:latin typeface="Times New Roman" panose="02020603050405020304" pitchFamily="18" charset="0"/>
              </a:rPr>
              <a:t>échanges</a:t>
            </a:r>
            <a:r>
              <a:rPr lang="fr-FR" dirty="0">
                <a:solidFill>
                  <a:srgbClr val="000000"/>
                </a:solidFill>
                <a:latin typeface="Times New Roman" panose="02020603050405020304" pitchFamily="18" charset="0"/>
              </a:rPr>
              <a:t> de regards et les </a:t>
            </a:r>
            <a:r>
              <a:rPr lang="fr-FR" b="1" dirty="0">
                <a:solidFill>
                  <a:srgbClr val="000000"/>
                </a:solidFill>
                <a:latin typeface="Times New Roman" panose="02020603050405020304" pitchFamily="18" charset="0"/>
              </a:rPr>
              <a:t>réactions</a:t>
            </a:r>
            <a:r>
              <a:rPr lang="fr-FR" dirty="0">
                <a:solidFill>
                  <a:srgbClr val="000000"/>
                </a:solidFill>
                <a:latin typeface="Times New Roman" panose="02020603050405020304" pitchFamily="18" charset="0"/>
              </a:rPr>
              <a:t> des apprenants non seulement envers leur propre activité numérique, mais aussi envers celle des autres et du formateur.</a:t>
            </a:r>
            <a:br>
              <a:rPr lang="fr-FR" dirty="0"/>
            </a:br>
            <a:br>
              <a:rPr lang="fr-FR" sz="2000" dirty="0"/>
            </a:br>
            <a:endParaRPr lang="fr-FR" sz="2000" dirty="0"/>
          </a:p>
        </p:txBody>
      </p:sp>
    </p:spTree>
    <p:extLst>
      <p:ext uri="{BB962C8B-B14F-4D97-AF65-F5344CB8AC3E}">
        <p14:creationId xmlns:p14="http://schemas.microsoft.com/office/powerpoint/2010/main" val="37725175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92DFD0FA-E97C-A337-064D-975E1DC9D98F}"/>
              </a:ext>
            </a:extLst>
          </p:cNvPr>
          <p:cNvSpPr txBox="1"/>
          <p:nvPr/>
        </p:nvSpPr>
        <p:spPr>
          <a:xfrm>
            <a:off x="1265382" y="1274618"/>
            <a:ext cx="531091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Conclusion </a:t>
            </a: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7AB4940F-A579-1681-0757-71683BE3929E}"/>
              </a:ext>
            </a:extLst>
          </p:cNvPr>
          <p:cNvSpPr txBox="1"/>
          <p:nvPr/>
        </p:nvSpPr>
        <p:spPr>
          <a:xfrm>
            <a:off x="1390072" y="1859393"/>
            <a:ext cx="9411855" cy="45140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78105" indent="457200" algn="just" rtl="0">
              <a:spcBef>
                <a:spcPts val="770"/>
              </a:spcBef>
              <a:spcAft>
                <a:spcPts val="0"/>
              </a:spcAft>
            </a:pPr>
            <a:r>
              <a:rPr lang="fr-FR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																	            En explorant les </a:t>
            </a:r>
            <a:r>
              <a:rPr lang="fr-FR" sz="1800" b="1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dynamiques d'interaction </a:t>
            </a:r>
            <a:r>
              <a:rPr lang="fr-FR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au sein de formations destinées aux personnes en situation d'illectronisme, cette étude soulève des </a:t>
            </a:r>
            <a:r>
              <a:rPr lang="fr-FR" sz="1800" b="1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défis méthodologiques </a:t>
            </a:r>
            <a:r>
              <a:rPr lang="fr-FR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et </a:t>
            </a:r>
            <a:r>
              <a:rPr lang="fr-FR" sz="1800" b="1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épistémologiques</a:t>
            </a:r>
            <a:r>
              <a:rPr lang="fr-FR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quant à la description de ces pratiques numériques </a:t>
            </a:r>
            <a:r>
              <a:rPr lang="fr-FR" sz="1800" b="1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indicibles</a:t>
            </a:r>
            <a:r>
              <a:rPr lang="fr-FR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</a:t>
            </a:r>
            <a:r>
              <a:rPr lang="fr-FR" dirty="0">
                <a:solidFill>
                  <a:srgbClr val="000000"/>
                </a:solidFill>
                <a:latin typeface="Times New Roman" panose="02020603050405020304" pitchFamily="18" charset="0"/>
              </a:rPr>
              <a:t>																	       											       </a:t>
            </a:r>
            <a:r>
              <a:rPr lang="fr-FR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Ainsi, elle met en évidence que </a:t>
            </a:r>
            <a:r>
              <a:rPr lang="fr-FR" sz="1800" b="1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les gestes, les postures, les expressions </a:t>
            </a:r>
            <a:r>
              <a:rPr lang="fr-FR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du visage et d'autres signaux non verbaux permettaient de renforcer, de compléter ou parfois même de contredire le langage verbal. En résultat, l’indicible était compensé par un </a:t>
            </a:r>
            <a:r>
              <a:rPr lang="fr-FR" sz="1800" b="1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autre type de dire</a:t>
            </a:r>
            <a:r>
              <a:rPr lang="fr-FR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</a:t>
            </a:r>
          </a:p>
          <a:p>
            <a:pPr marR="78105" indent="457200" algn="just">
              <a:spcBef>
                <a:spcPts val="770"/>
              </a:spcBef>
            </a:pP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																    Ce terrain n’est pas encore terminé, j’ai de nouveau prévu de mener des </a:t>
            </a:r>
            <a:r>
              <a:rPr lang="fr-F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sessions d’observation 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 ces formations. J’ai également prévu de mener une série </a:t>
            </a:r>
            <a:r>
              <a:rPr lang="fr-F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d'entretiens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avec les </a:t>
            </a:r>
            <a:r>
              <a:rPr lang="fr-F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formés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R="83185" indent="457200" rtl="0">
              <a:spcBef>
                <a:spcPts val="785"/>
              </a:spcBef>
              <a:spcAft>
                <a:spcPts val="0"/>
              </a:spcAft>
            </a:pPr>
            <a:b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fr-FR" dirty="0"/>
            </a:br>
            <a:br>
              <a:rPr lang="fr-FR" sz="2000" dirty="0"/>
            </a:br>
            <a:endParaRPr lang="fr-FR" sz="2000" dirty="0"/>
          </a:p>
        </p:txBody>
      </p:sp>
    </p:spTree>
    <p:extLst>
      <p:ext uri="{BB962C8B-B14F-4D97-AF65-F5344CB8AC3E}">
        <p14:creationId xmlns:p14="http://schemas.microsoft.com/office/powerpoint/2010/main" val="28753499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92DFD0FA-E97C-A337-064D-975E1DC9D98F}"/>
              </a:ext>
            </a:extLst>
          </p:cNvPr>
          <p:cNvSpPr txBox="1"/>
          <p:nvPr/>
        </p:nvSpPr>
        <p:spPr>
          <a:xfrm>
            <a:off x="2679314" y="2790247"/>
            <a:ext cx="705735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Je vous remercie pour votre attention </a:t>
            </a:r>
          </a:p>
        </p:txBody>
      </p:sp>
      <p:sp>
        <p:nvSpPr>
          <p:cNvPr id="2" name="Rectangle 1"/>
          <p:cNvSpPr/>
          <p:nvPr/>
        </p:nvSpPr>
        <p:spPr>
          <a:xfrm>
            <a:off x="747900" y="5615000"/>
            <a:ext cx="356540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guillaume.jarousseau75@gmail.com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328960572"/>
      </p:ext>
    </p:extLst>
  </p:cSld>
  <p:clrMapOvr>
    <a:masterClrMapping/>
  </p:clrMapOvr>
</p:sld>
</file>

<file path=ppt/theme/theme1.xml><?xml version="1.0" encoding="utf-8"?>
<a:theme xmlns:a="http://schemas.openxmlformats.org/drawingml/2006/main" name="Cadrage">
  <a:themeElements>
    <a:clrScheme name="Cadrage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adrage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adrag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TM10001105[[fn=Cadrage]]</Template>
  <TotalTime>281</TotalTime>
  <Words>1075</Words>
  <Application>Microsoft Office PowerPoint</Application>
  <PresentationFormat>Grand écran</PresentationFormat>
  <Paragraphs>47</Paragraphs>
  <Slides>9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9</vt:i4>
      </vt:variant>
    </vt:vector>
  </HeadingPairs>
  <TitlesOfParts>
    <vt:vector size="13" baseType="lpstr">
      <vt:lpstr>Franklin Gothic Book</vt:lpstr>
      <vt:lpstr>Tahoma</vt:lpstr>
      <vt:lpstr>Times New Roman</vt:lpstr>
      <vt:lpstr>Cadrage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guillaume jarousseau</dc:creator>
  <cp:lastModifiedBy>UP2</cp:lastModifiedBy>
  <cp:revision>24</cp:revision>
  <dcterms:created xsi:type="dcterms:W3CDTF">2024-01-10T09:56:03Z</dcterms:created>
  <dcterms:modified xsi:type="dcterms:W3CDTF">2024-06-04T08:16:21Z</dcterms:modified>
</cp:coreProperties>
</file>